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60" r:id="rId4"/>
    <p:sldId id="270" r:id="rId5"/>
    <p:sldId id="262" r:id="rId6"/>
    <p:sldId id="264" r:id="rId7"/>
    <p:sldId id="265" r:id="rId8"/>
    <p:sldId id="268" r:id="rId9"/>
    <p:sldId id="269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1F2E"/>
    <a:srgbClr val="C21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2DBEDE-3641-4B06-A539-D0F76CDDE1A6}" v="29" dt="2023-08-05T00:11:44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Veronica" userId="fe48a6fd-234c-4c93-b755-3e5ed7c45b9d" providerId="ADAL" clId="{DD2DBEDE-3641-4B06-A539-D0F76CDDE1A6}"/>
    <pc:docChg chg="delSld modSld">
      <pc:chgData name="Katrina Veronica" userId="fe48a6fd-234c-4c93-b755-3e5ed7c45b9d" providerId="ADAL" clId="{DD2DBEDE-3641-4B06-A539-D0F76CDDE1A6}" dt="2023-08-05T00:11:49.438" v="31" actId="2696"/>
      <pc:docMkLst>
        <pc:docMk/>
      </pc:docMkLst>
      <pc:sldChg chg="del">
        <pc:chgData name="Katrina Veronica" userId="fe48a6fd-234c-4c93-b755-3e5ed7c45b9d" providerId="ADAL" clId="{DD2DBEDE-3641-4B06-A539-D0F76CDDE1A6}" dt="2023-08-05T00:10:50.232" v="0" actId="2696"/>
        <pc:sldMkLst>
          <pc:docMk/>
          <pc:sldMk cId="2985665424" sldId="258"/>
        </pc:sldMkLst>
      </pc:sldChg>
      <pc:sldChg chg="modSp del">
        <pc:chgData name="Katrina Veronica" userId="fe48a6fd-234c-4c93-b755-3e5ed7c45b9d" providerId="ADAL" clId="{DD2DBEDE-3641-4B06-A539-D0F76CDDE1A6}" dt="2023-08-05T00:11:49.438" v="31" actId="2696"/>
        <pc:sldMkLst>
          <pc:docMk/>
          <pc:sldMk cId="2625173963" sldId="267"/>
        </pc:sldMkLst>
        <pc:spChg chg="mod">
          <ac:chgData name="Katrina Veronica" userId="fe48a6fd-234c-4c93-b755-3e5ed7c45b9d" providerId="ADAL" clId="{DD2DBEDE-3641-4B06-A539-D0F76CDDE1A6}" dt="2023-08-05T00:11:44.044" v="30" actId="20577"/>
          <ac:spMkLst>
            <pc:docMk/>
            <pc:sldMk cId="2625173963" sldId="267"/>
            <ac:spMk id="3" creationId="{D67C832C-8C2A-4CDC-9BDC-1622AE6EA1BA}"/>
          </ac:spMkLst>
        </pc:spChg>
      </pc:sldChg>
      <pc:sldChg chg="del">
        <pc:chgData name="Katrina Veronica" userId="fe48a6fd-234c-4c93-b755-3e5ed7c45b9d" providerId="ADAL" clId="{DD2DBEDE-3641-4B06-A539-D0F76CDDE1A6}" dt="2023-08-05T00:11:10.488" v="1" actId="2696"/>
        <pc:sldMkLst>
          <pc:docMk/>
          <pc:sldMk cId="412905371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F285C32-3308-EF46-B5D7-C916E14B88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35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85000"/>
                  <a:lumOff val="15000"/>
                </a:schemeClr>
              </a:gs>
              <a:gs pos="69000">
                <a:schemeClr val="tx1">
                  <a:lumMod val="75000"/>
                  <a:lumOff val="2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FFB612-64F7-2142-8EEC-E32E3AD88AD5}"/>
              </a:ext>
            </a:extLst>
          </p:cNvPr>
          <p:cNvGrpSpPr/>
          <p:nvPr userDrawn="1"/>
        </p:nvGrpSpPr>
        <p:grpSpPr>
          <a:xfrm>
            <a:off x="1" y="-5377"/>
            <a:ext cx="12191999" cy="723835"/>
            <a:chOff x="1" y="295068"/>
            <a:chExt cx="12191999" cy="723835"/>
          </a:xfrm>
        </p:grpSpPr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CB4B58BF-4BF3-F94F-A637-393C87664FF9}"/>
                </a:ext>
              </a:extLst>
            </p:cNvPr>
            <p:cNvSpPr txBox="1">
              <a:spLocks/>
            </p:cNvSpPr>
            <p:nvPr/>
          </p:nvSpPr>
          <p:spPr>
            <a:xfrm>
              <a:off x="3043648" y="295068"/>
              <a:ext cx="9148352" cy="72383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spc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5ACBB5B2-2D12-9A40-BB42-2CE39B14FD9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295068"/>
              <a:ext cx="3017520" cy="72383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spc="1500" dirty="0">
                <a:solidFill>
                  <a:schemeClr val="bg1"/>
                </a:solidFill>
                <a:latin typeface="GoodPro-NarrLight" panose="020B0506020101020102" pitchFamily="34" charset="77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614DD69-8EAE-024A-83F0-D104861CABC6}"/>
              </a:ext>
            </a:extLst>
          </p:cNvPr>
          <p:cNvSpPr/>
          <p:nvPr userDrawn="1"/>
        </p:nvSpPr>
        <p:spPr>
          <a:xfrm>
            <a:off x="0" y="6769510"/>
            <a:ext cx="12192000" cy="1233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5C017A1-413F-8C40-86CE-7DDD3030D8CC}"/>
              </a:ext>
            </a:extLst>
          </p:cNvPr>
          <p:cNvSpPr txBox="1">
            <a:spLocks/>
          </p:cNvSpPr>
          <p:nvPr userDrawn="1"/>
        </p:nvSpPr>
        <p:spPr>
          <a:xfrm>
            <a:off x="0" y="6408488"/>
            <a:ext cx="12192000" cy="4207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en-US" sz="1400" spc="18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HAAS FOUNDATION</a:t>
            </a:r>
            <a:endParaRPr lang="en-US" sz="1400" spc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F0273AB-38F3-054B-95BE-080726BCA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5556" y="1728360"/>
            <a:ext cx="7100888" cy="1700640"/>
          </a:xfrm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FCB5355-A83E-604C-89CA-D478AFA9D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5556" y="3588582"/>
            <a:ext cx="7100888" cy="1700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" y="16034"/>
            <a:ext cx="705540" cy="6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C6CE43-0B3D-274F-8245-405DF77F3322}"/>
              </a:ext>
            </a:extLst>
          </p:cNvPr>
          <p:cNvSpPr/>
          <p:nvPr userDrawn="1"/>
        </p:nvSpPr>
        <p:spPr>
          <a:xfrm>
            <a:off x="0" y="6769510"/>
            <a:ext cx="12192000" cy="1233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C3BBEB-A926-1849-852F-4B7802C048DC}"/>
              </a:ext>
            </a:extLst>
          </p:cNvPr>
          <p:cNvSpPr txBox="1">
            <a:spLocks/>
          </p:cNvSpPr>
          <p:nvPr userDrawn="1"/>
        </p:nvSpPr>
        <p:spPr>
          <a:xfrm>
            <a:off x="0" y="6408488"/>
            <a:ext cx="12192000" cy="4207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HAAS FOUNDATION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F0269A-BAD3-7D46-8B94-7A7B15A843D4}"/>
              </a:ext>
            </a:extLst>
          </p:cNvPr>
          <p:cNvGrpSpPr/>
          <p:nvPr userDrawn="1"/>
        </p:nvGrpSpPr>
        <p:grpSpPr>
          <a:xfrm>
            <a:off x="1" y="-5377"/>
            <a:ext cx="12191999" cy="723835"/>
            <a:chOff x="1" y="295068"/>
            <a:chExt cx="12191999" cy="723835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24FFCCE0-5637-ED4E-9CD2-8CEF8DE02844}"/>
                </a:ext>
              </a:extLst>
            </p:cNvPr>
            <p:cNvSpPr txBox="1">
              <a:spLocks/>
            </p:cNvSpPr>
            <p:nvPr/>
          </p:nvSpPr>
          <p:spPr>
            <a:xfrm>
              <a:off x="3043648" y="295068"/>
              <a:ext cx="9148352" cy="7238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spc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CD3FFE11-2992-B74F-B390-BDE5C386C15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295068"/>
              <a:ext cx="3017520" cy="7238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 spc="1500" dirty="0">
                <a:solidFill>
                  <a:schemeClr val="bg1"/>
                </a:solidFill>
                <a:latin typeface="GoodPro-NarrLight" panose="020B0506020101020102" pitchFamily="34" charset="77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2B0016-73A3-A54C-B4B2-DB60212222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4088" y="28745"/>
            <a:ext cx="8578346" cy="68971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F5CE41-1B1F-6347-9B65-6351C144B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566" y="1079480"/>
            <a:ext cx="11432868" cy="5265391"/>
          </a:xfrm>
        </p:spPr>
        <p:txBody>
          <a:bodyPr>
            <a:normAutofit/>
          </a:bodyPr>
          <a:lstStyle>
            <a:lvl1pPr>
              <a:defRPr sz="32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8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EF18A-6155-5B47-B72C-641C067AA7F7}"/>
              </a:ext>
            </a:extLst>
          </p:cNvPr>
          <p:cNvSpPr txBox="1"/>
          <p:nvPr userDrawn="1"/>
        </p:nvSpPr>
        <p:spPr>
          <a:xfrm>
            <a:off x="10381957" y="6208432"/>
            <a:ext cx="1589649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endParaRPr lang="en-US" sz="2000" spc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852DD-0DC0-DC42-9F97-603723BF3D33}"/>
              </a:ext>
            </a:extLst>
          </p:cNvPr>
          <p:cNvSpPr txBox="1"/>
          <p:nvPr userDrawn="1"/>
        </p:nvSpPr>
        <p:spPr>
          <a:xfrm>
            <a:off x="10592972" y="5612192"/>
            <a:ext cx="121946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endParaRPr lang="en-US" sz="2000" b="0" i="0" spc="15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" y="16034"/>
            <a:ext cx="705540" cy="6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96CA2-0B49-774D-B1B0-C38BF069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364E5-372F-B549-95E0-0F0ECC790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557EA-E7A2-8D4D-92A1-435851E96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EA656-ECAD-CF4B-9CC8-8D02681254B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52A08-3CAD-F346-AB9E-EC0816B7D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F72D9-0F31-BC4B-9031-42A172212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058A4-C8E4-5B46-8BD3-4B21F8FA6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ghaasfoundation.org/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1818D2-170F-1E45-B40E-14E34E4ED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4088" y="50006"/>
            <a:ext cx="8578346" cy="6579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Teacher Training?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B610D-5E95-3845-971C-235E346EF0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Gene Haas Foundation’s Teacher Training program is the </a:t>
            </a:r>
            <a:r>
              <a:rPr lang="en-US" b="1" dirty="0">
                <a:solidFill>
                  <a:srgbClr val="C21D2C"/>
                </a:solidFill>
              </a:rPr>
              <a:t>premier CNC training program, for-teachers-by-teachers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The program offers hands-on, project-based courses that </a:t>
            </a:r>
            <a:r>
              <a:rPr lang="en-US" sz="2000" b="1" dirty="0"/>
              <a:t>equip new and existing CNC educators with the expertise and confidence to lead and prepare their students for the CNC machining industry </a:t>
            </a:r>
            <a:r>
              <a:rPr lang="en-US" sz="2000" dirty="0"/>
              <a:t>of tomorrow.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244271-3E5D-4401-AE15-4315FB198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Value, Scholarships &amp; Cost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30F7E3-EFCD-452E-8EFA-C930EED9F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243611"/>
              </p:ext>
            </p:extLst>
          </p:nvPr>
        </p:nvGraphicFramePr>
        <p:xfrm>
          <a:off x="552091" y="1591999"/>
          <a:ext cx="10992946" cy="37477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01396">
                  <a:extLst>
                    <a:ext uri="{9D8B030D-6E8A-4147-A177-3AD203B41FA5}">
                      <a16:colId xmlns:a16="http://schemas.microsoft.com/office/drawing/2014/main" val="2779856930"/>
                    </a:ext>
                  </a:extLst>
                </a:gridCol>
                <a:gridCol w="1742536">
                  <a:extLst>
                    <a:ext uri="{9D8B030D-6E8A-4147-A177-3AD203B41FA5}">
                      <a16:colId xmlns:a16="http://schemas.microsoft.com/office/drawing/2014/main" val="1571932489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156360793"/>
                    </a:ext>
                  </a:extLst>
                </a:gridCol>
                <a:gridCol w="2737467">
                  <a:extLst>
                    <a:ext uri="{9D8B030D-6E8A-4147-A177-3AD203B41FA5}">
                      <a16:colId xmlns:a16="http://schemas.microsoft.com/office/drawing/2014/main" val="1371070702"/>
                    </a:ext>
                  </a:extLst>
                </a:gridCol>
              </a:tblGrid>
              <a:tr h="936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COURSE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SCHOLARSHIP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ATTENDING SCHOOL PAYS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526522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5-Day</a:t>
                      </a:r>
                      <a:br>
                        <a:rPr lang="en-US" dirty="0"/>
                      </a:br>
                      <a:r>
                        <a:rPr lang="en-US" dirty="0"/>
                        <a:t>Intro to CNC Milling OR Intro to CNC Turning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$2,200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C21D2C"/>
                          </a:solidFill>
                        </a:rPr>
                        <a:t>$350*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325317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3-Day</a:t>
                      </a:r>
                      <a:br>
                        <a:rPr lang="en-US" dirty="0"/>
                      </a:br>
                      <a:r>
                        <a:rPr lang="en-US" dirty="0"/>
                        <a:t>CNC Milling OR CNC Turning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C21D2C"/>
                          </a:solidFill>
                        </a:rPr>
                        <a:t>$350*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665093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4-Day</a:t>
                      </a:r>
                      <a:br>
                        <a:rPr lang="en-US" dirty="0"/>
                      </a:br>
                      <a:r>
                        <a:rPr lang="en-US" dirty="0"/>
                        <a:t>Multi-Axis CNC Milling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$2,550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$2,200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C21D2C"/>
                          </a:solidFill>
                        </a:rPr>
                        <a:t>$350*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6666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A0102B-0548-4D69-8A90-C55410392D0E}"/>
              </a:ext>
            </a:extLst>
          </p:cNvPr>
          <p:cNvSpPr txBox="1"/>
          <p:nvPr/>
        </p:nvSpPr>
        <p:spPr>
          <a:xfrm>
            <a:off x="552090" y="5339751"/>
            <a:ext cx="6142007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100" b="0" i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Costs above do not account for travel or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11922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CB3AA-7C77-4FA8-8E0A-F20451B3F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5DF64-28E6-43A5-93DF-5C3A245C19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answer some basic questions…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b="1" u="sng" dirty="0"/>
              <a:t>WHO</a:t>
            </a:r>
            <a:r>
              <a:rPr lang="en-US" sz="2000" b="1" dirty="0"/>
              <a:t> </a:t>
            </a:r>
            <a:r>
              <a:rPr lang="en-US" sz="2000" dirty="0"/>
              <a:t>should attend?</a:t>
            </a:r>
          </a:p>
          <a:p>
            <a:r>
              <a:rPr lang="en-US" sz="2000" b="1" u="sng" dirty="0"/>
              <a:t>WHY</a:t>
            </a:r>
            <a:r>
              <a:rPr lang="en-US" sz="2000" b="1" dirty="0"/>
              <a:t> </a:t>
            </a:r>
            <a:r>
              <a:rPr lang="en-US" sz="2000" dirty="0"/>
              <a:t>should they attend?</a:t>
            </a:r>
          </a:p>
          <a:p>
            <a:r>
              <a:rPr lang="en-US" sz="2000" b="1" u="sng" dirty="0"/>
              <a:t>WHAT</a:t>
            </a:r>
            <a:r>
              <a:rPr lang="en-US" sz="2000" b="1" dirty="0"/>
              <a:t> </a:t>
            </a:r>
            <a:r>
              <a:rPr lang="en-US" sz="2000" dirty="0"/>
              <a:t>will they gain from attending?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E13FD6-AB8C-453A-901C-FFAA9FF75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WHO should attend?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9D2FB-599D-42CE-A1B9-BF16BB7F4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program is intended for </a:t>
            </a:r>
            <a:r>
              <a:rPr lang="en-US" b="1" dirty="0"/>
              <a:t>CNC instructors of </a:t>
            </a:r>
            <a:r>
              <a:rPr lang="en-US" b="1" dirty="0">
                <a:solidFill>
                  <a:srgbClr val="C21D2C"/>
                </a:solidFill>
              </a:rPr>
              <a:t>all skill and experience levels </a:t>
            </a:r>
            <a:r>
              <a:rPr lang="en-US" dirty="0"/>
              <a:t>who are…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000" dirty="0"/>
              <a:t>looking to </a:t>
            </a:r>
            <a:r>
              <a:rPr lang="en-US" sz="2000" b="1" dirty="0"/>
              <a:t>further their knowledge </a:t>
            </a:r>
            <a:r>
              <a:rPr lang="en-US" sz="2000" dirty="0"/>
              <a:t>in CNC</a:t>
            </a:r>
          </a:p>
          <a:p>
            <a:pPr lvl="1"/>
            <a:r>
              <a:rPr lang="en-US" sz="2000" dirty="0"/>
              <a:t>want to</a:t>
            </a:r>
            <a:r>
              <a:rPr lang="en-US" sz="2000" b="1" dirty="0"/>
              <a:t> build experience </a:t>
            </a:r>
            <a:r>
              <a:rPr lang="en-US" sz="2000" dirty="0"/>
              <a:t>in g-code programming, setup and operation of CNC machines</a:t>
            </a:r>
          </a:p>
          <a:p>
            <a:pPr lvl="1"/>
            <a:r>
              <a:rPr lang="en-US" sz="2000" dirty="0"/>
              <a:t>interested in </a:t>
            </a:r>
            <a:r>
              <a:rPr lang="en-US" sz="2000" b="1" dirty="0"/>
              <a:t>learning best practices in teaching </a:t>
            </a:r>
            <a:r>
              <a:rPr lang="en-US" sz="2000" dirty="0"/>
              <a:t>CNC machining</a:t>
            </a:r>
          </a:p>
          <a:p>
            <a:pPr lvl="1"/>
            <a:r>
              <a:rPr lang="en-US" sz="2000" dirty="0"/>
              <a:t>could use some help </a:t>
            </a:r>
            <a:r>
              <a:rPr lang="en-US" sz="2000" b="1" dirty="0"/>
              <a:t>defining strategies to help students connect the dots earlier</a:t>
            </a:r>
          </a:p>
        </p:txBody>
      </p:sp>
    </p:spTree>
    <p:extLst>
      <p:ext uri="{BB962C8B-B14F-4D97-AF65-F5344CB8AC3E}">
        <p14:creationId xmlns:p14="http://schemas.microsoft.com/office/powerpoint/2010/main" val="37346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62C83D-269E-4F7E-8125-DE9033324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will be gained?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9E5F1-1D99-40A9-AAC8-0E989AA00C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500" dirty="0"/>
              <a:t>All attendees who complete the course…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sz="2600" b="1" u="sng" dirty="0"/>
              <a:t>Build expertise and confidence</a:t>
            </a:r>
            <a:r>
              <a:rPr lang="en-US" sz="2600" b="1" dirty="0"/>
              <a:t> </a:t>
            </a:r>
            <a:r>
              <a:rPr lang="en-US" sz="2600" dirty="0"/>
              <a:t>needed for the classroom by hands-on assisted training and trainer-led discussion</a:t>
            </a:r>
          </a:p>
          <a:p>
            <a:pPr lvl="0"/>
            <a:r>
              <a:rPr lang="en-US" sz="2600" dirty="0"/>
              <a:t>Exposed to </a:t>
            </a:r>
            <a:r>
              <a:rPr lang="en-US" sz="2600" b="1" u="sng" dirty="0"/>
              <a:t>unique teaching methods</a:t>
            </a:r>
          </a:p>
          <a:p>
            <a:pPr lvl="0"/>
            <a:r>
              <a:rPr lang="en-US" sz="2600" dirty="0"/>
              <a:t>Receive a </a:t>
            </a:r>
            <a:r>
              <a:rPr lang="en-US" sz="2600" b="1" u="sng" dirty="0"/>
              <a:t>certificate of completion</a:t>
            </a:r>
          </a:p>
          <a:p>
            <a:pPr lvl="1"/>
            <a:r>
              <a:rPr lang="en-US" sz="2600" dirty="0"/>
              <a:t>24-, 32-, 40 professional development hours (based on selected course)</a:t>
            </a:r>
          </a:p>
          <a:p>
            <a:pPr lvl="0"/>
            <a:r>
              <a:rPr lang="en-US" sz="2600" b="1" u="sng" dirty="0"/>
              <a:t>Develop lasting connections</a:t>
            </a:r>
            <a:r>
              <a:rPr lang="en-US" sz="2600" b="1" dirty="0"/>
              <a:t> </a:t>
            </a:r>
            <a:r>
              <a:rPr lang="en-US" sz="2600" dirty="0"/>
              <a:t>with both trainers and trainees</a:t>
            </a:r>
          </a:p>
          <a:p>
            <a:pPr lvl="0"/>
            <a:r>
              <a:rPr lang="en-US" sz="2600" b="1" u="sng" dirty="0"/>
              <a:t>Leave with all coursework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20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38F37-9ECE-436F-8EE3-84FB1D0D55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 and Improved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4731-28E0-44E0-820B-1836657D9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Gene Haas Foundation Teacher Training Program was</a:t>
            </a:r>
            <a:r>
              <a:rPr lang="en-US" b="1" dirty="0">
                <a:solidFill>
                  <a:srgbClr val="C21D2C"/>
                </a:solidFill>
              </a:rPr>
              <a:t> Redesigned during 2022/23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Updated learning objectives </a:t>
            </a:r>
            <a:r>
              <a:rPr lang="en-US" sz="2000" dirty="0"/>
              <a:t>and strategies</a:t>
            </a:r>
          </a:p>
          <a:p>
            <a:r>
              <a:rPr lang="en-US" sz="2000" b="1" dirty="0"/>
              <a:t>Courses restructured </a:t>
            </a:r>
            <a:r>
              <a:rPr lang="en-US" sz="2000" dirty="0"/>
              <a:t>to remove redundancy and create stepping stones from one class to the next.</a:t>
            </a:r>
          </a:p>
          <a:p>
            <a:r>
              <a:rPr lang="en-US" sz="2000" dirty="0"/>
              <a:t>New </a:t>
            </a:r>
            <a:r>
              <a:rPr lang="en-US" sz="2000" b="1" dirty="0"/>
              <a:t>courses additions </a:t>
            </a:r>
            <a:r>
              <a:rPr lang="en-US" sz="2000" dirty="0"/>
              <a:t>with more to come</a:t>
            </a:r>
          </a:p>
          <a:p>
            <a:r>
              <a:rPr lang="en-US" sz="2000" b="1" dirty="0"/>
              <a:t>Certificates of Completion</a:t>
            </a:r>
            <a:r>
              <a:rPr lang="en-US" sz="2000" dirty="0"/>
              <a:t> are now provided at the completion of every 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004F0-59FF-4613-8381-26E3D28C8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8E40-1286-4638-8F6B-D382120582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Let’s answer a few more questions…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/>
              <a:t>WHAT </a:t>
            </a:r>
            <a:r>
              <a:rPr lang="en-US" sz="2400" dirty="0"/>
              <a:t>courses are available, and </a:t>
            </a:r>
            <a:r>
              <a:rPr lang="en-US" sz="2400" b="1" dirty="0"/>
              <a:t>WHICH </a:t>
            </a:r>
            <a:r>
              <a:rPr lang="en-US" sz="2400" dirty="0"/>
              <a:t>course is best for me?</a:t>
            </a:r>
          </a:p>
          <a:p>
            <a:r>
              <a:rPr lang="en-US" sz="2400" b="1" dirty="0"/>
              <a:t>WHERE </a:t>
            </a:r>
            <a:r>
              <a:rPr lang="en-US" sz="2400" dirty="0"/>
              <a:t>can I attend a course, and </a:t>
            </a:r>
            <a:r>
              <a:rPr lang="en-US" sz="2400" b="1" dirty="0"/>
              <a:t>HOW </a:t>
            </a:r>
            <a:r>
              <a:rPr lang="en-US" sz="2400" dirty="0"/>
              <a:t>do I sign up?</a:t>
            </a:r>
          </a:p>
          <a:p>
            <a:r>
              <a:rPr lang="en-US" sz="2400" b="1" dirty="0"/>
              <a:t>WHO </a:t>
            </a:r>
            <a:r>
              <a:rPr lang="en-US" sz="2400" dirty="0"/>
              <a:t>pays, and how much?</a:t>
            </a:r>
          </a:p>
        </p:txBody>
      </p:sp>
    </p:spTree>
    <p:extLst>
      <p:ext uri="{BB962C8B-B14F-4D97-AF65-F5344CB8AC3E}">
        <p14:creationId xmlns:p14="http://schemas.microsoft.com/office/powerpoint/2010/main" val="423760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D7BC84-8AFE-460F-B1EF-23A88FED0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80D63B-CCBA-4E31-A14F-239E5A331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823300"/>
              </p:ext>
            </p:extLst>
          </p:nvPr>
        </p:nvGraphicFramePr>
        <p:xfrm>
          <a:off x="552091" y="1591999"/>
          <a:ext cx="10992946" cy="39995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48905">
                  <a:extLst>
                    <a:ext uri="{9D8B030D-6E8A-4147-A177-3AD203B41FA5}">
                      <a16:colId xmlns:a16="http://schemas.microsoft.com/office/drawing/2014/main" val="2779856930"/>
                    </a:ext>
                  </a:extLst>
                </a:gridCol>
                <a:gridCol w="2605178">
                  <a:extLst>
                    <a:ext uri="{9D8B030D-6E8A-4147-A177-3AD203B41FA5}">
                      <a16:colId xmlns:a16="http://schemas.microsoft.com/office/drawing/2014/main" val="1571932489"/>
                    </a:ext>
                  </a:extLst>
                </a:gridCol>
                <a:gridCol w="2596551">
                  <a:extLst>
                    <a:ext uri="{9D8B030D-6E8A-4147-A177-3AD203B41FA5}">
                      <a16:colId xmlns:a16="http://schemas.microsoft.com/office/drawing/2014/main" val="156360793"/>
                    </a:ext>
                  </a:extLst>
                </a:gridCol>
                <a:gridCol w="4842312">
                  <a:extLst>
                    <a:ext uri="{9D8B030D-6E8A-4147-A177-3AD203B41FA5}">
                      <a16:colId xmlns:a16="http://schemas.microsoft.com/office/drawing/2014/main" val="1371070702"/>
                    </a:ext>
                  </a:extLst>
                </a:gridCol>
              </a:tblGrid>
              <a:tr h="936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DESIGNED FOR THOSE WITH…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526522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Intro to CNC Milling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Intro to CNC Turning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Little or no (3-axis CNC mill / 2-axis CNC lathe) G-code programming, set up, and operation experience.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325317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CNC Milling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CNC Turning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Basic (3-axis CNC mill / 2-axis CNC lathe) G-code programming, set up, and operation experience, </a:t>
                      </a:r>
                      <a:r>
                        <a:rPr lang="en-US" u="sng" dirty="0"/>
                        <a:t>and</a:t>
                      </a:r>
                      <a:r>
                        <a:rPr lang="en-US" dirty="0"/>
                        <a:t> little or no experience with multi-axis machining.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665093"/>
                  </a:ext>
                </a:extLst>
              </a:tr>
              <a:tr h="936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4-Day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Multi-Axis CNC Milling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Advanced 3-axis CNC mill G-code programming, set up, and operation experience, </a:t>
                      </a:r>
                      <a:r>
                        <a:rPr lang="en-US" u="sng" dirty="0"/>
                        <a:t>and</a:t>
                      </a:r>
                      <a:r>
                        <a:rPr lang="en-US" dirty="0"/>
                        <a:t> interest in multi-axis (4- and 5-axis) set up and operation.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066665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7CCFF72-9747-42EE-962E-269B0B7C02E6}"/>
              </a:ext>
            </a:extLst>
          </p:cNvPr>
          <p:cNvSpPr txBox="1"/>
          <p:nvPr/>
        </p:nvSpPr>
        <p:spPr>
          <a:xfrm>
            <a:off x="552090" y="5591533"/>
            <a:ext cx="6142007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100" b="0" i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No course in this study area at this time, though one is being discussed</a:t>
            </a:r>
          </a:p>
        </p:txBody>
      </p:sp>
    </p:spTree>
    <p:extLst>
      <p:ext uri="{BB962C8B-B14F-4D97-AF65-F5344CB8AC3E}">
        <p14:creationId xmlns:p14="http://schemas.microsoft.com/office/powerpoint/2010/main" val="398544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93DC88-6E4B-4DF8-8703-DD14A9D48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1FD41-C967-4A1A-8EB1-9D65E33F9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997404"/>
            <a:ext cx="5716433" cy="2989014"/>
          </a:xfrm>
        </p:spPr>
        <p:txBody>
          <a:bodyPr/>
          <a:lstStyle/>
          <a:p>
            <a:r>
              <a:rPr lang="en-US" sz="2400" b="1" dirty="0"/>
              <a:t>De Anza College</a:t>
            </a:r>
            <a:br>
              <a:rPr lang="en-US" sz="2400" dirty="0"/>
            </a:br>
            <a:r>
              <a:rPr lang="en-US" sz="1800" dirty="0"/>
              <a:t>Cupertino, California</a:t>
            </a:r>
          </a:p>
          <a:p>
            <a:r>
              <a:rPr lang="en-US" sz="2400" b="1" dirty="0"/>
              <a:t>Orange Coast College</a:t>
            </a:r>
            <a:br>
              <a:rPr lang="en-US" sz="2400" dirty="0"/>
            </a:br>
            <a:r>
              <a:rPr lang="en-US" sz="1800" dirty="0"/>
              <a:t>Costa Mesa, California</a:t>
            </a:r>
          </a:p>
          <a:p>
            <a:r>
              <a:rPr lang="en-US" sz="2400" b="1" dirty="0"/>
              <a:t>Central Community College</a:t>
            </a:r>
            <a:br>
              <a:rPr lang="en-US" sz="2400" dirty="0"/>
            </a:br>
            <a:r>
              <a:rPr lang="en-US" sz="1800" dirty="0"/>
              <a:t>Hastings, Nebraska</a:t>
            </a:r>
          </a:p>
          <a:p>
            <a:r>
              <a:rPr lang="en-US" sz="2400" b="1" dirty="0"/>
              <a:t>Danville Community College</a:t>
            </a:r>
            <a:br>
              <a:rPr lang="en-US" sz="2400" dirty="0"/>
            </a:br>
            <a:r>
              <a:rPr lang="en-US" sz="1800" dirty="0"/>
              <a:t>Danville, Virginia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E7B2E-DF13-4848-AC9C-D2FABEB7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7" y="1769194"/>
            <a:ext cx="5408756" cy="3445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39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6B85EF-5B5B-4603-AE74-510FB4B22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B61A7-98A2-4B18-ADB9-8230A4F70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566" y="1079480"/>
            <a:ext cx="4977438" cy="5265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Few Simple Steps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GHF Website &gt; Teacher Training</a:t>
            </a:r>
          </a:p>
          <a:p>
            <a:pPr lvl="1"/>
            <a:r>
              <a:rPr lang="en-US" sz="1800" b="1" dirty="0"/>
              <a:t>Review the map</a:t>
            </a:r>
            <a:r>
              <a:rPr lang="en-US" sz="1800" dirty="0"/>
              <a:t>; know what makes sense geographically and financially for you</a:t>
            </a:r>
          </a:p>
          <a:p>
            <a:pPr lvl="1"/>
            <a:r>
              <a:rPr lang="en-US" sz="1800" b="1" dirty="0"/>
              <a:t>Review the course listings</a:t>
            </a:r>
            <a:r>
              <a:rPr lang="en-US" sz="1800" dirty="0"/>
              <a:t>; note which you are prepared to attend benefit from</a:t>
            </a:r>
          </a:p>
          <a:p>
            <a:pPr lvl="1"/>
            <a:r>
              <a:rPr lang="en-US" sz="1800" b="1" dirty="0"/>
              <a:t>Review the calendar</a:t>
            </a:r>
            <a:r>
              <a:rPr lang="en-US" sz="1800" dirty="0"/>
              <a:t>; are one of the desired courses upcoming, and does the location desired align?</a:t>
            </a:r>
          </a:p>
          <a:p>
            <a:pPr lvl="1"/>
            <a:r>
              <a:rPr lang="en-US" sz="1800" dirty="0"/>
              <a:t>Click on a class from the calendar; </a:t>
            </a:r>
            <a:r>
              <a:rPr lang="en-US" sz="1800" b="1" dirty="0"/>
              <a:t>use the link to register</a:t>
            </a:r>
            <a:r>
              <a:rPr lang="en-US" sz="18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D78DA-3323-4A5C-982E-C25E0DFA0063}"/>
              </a:ext>
            </a:extLst>
          </p:cNvPr>
          <p:cNvSpPr txBox="1"/>
          <p:nvPr/>
        </p:nvSpPr>
        <p:spPr>
          <a:xfrm>
            <a:off x="552090" y="5778520"/>
            <a:ext cx="6142007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100" b="0" i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Some locations do not have registration links, contact those by email or phone to register</a:t>
            </a:r>
          </a:p>
        </p:txBody>
      </p:sp>
      <p:pic>
        <p:nvPicPr>
          <p:cNvPr id="6" name="Teacher Training Session Tutorial">
            <a:hlinkClick r:id="" action="ppaction://media"/>
            <a:extLst>
              <a:ext uri="{FF2B5EF4-FFF2-40B4-BE49-F238E27FC236}">
                <a16:creationId xmlns:a16="http://schemas.microsoft.com/office/drawing/2014/main" id="{32843963-8697-4A8B-961D-7EA5F60F8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2451" y="1984664"/>
            <a:ext cx="6269983" cy="3455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6FB1D-B587-48B9-B6B8-32F438C99208}"/>
              </a:ext>
            </a:extLst>
          </p:cNvPr>
          <p:cNvSpPr txBox="1"/>
          <p:nvPr/>
        </p:nvSpPr>
        <p:spPr>
          <a:xfrm>
            <a:off x="5542451" y="1641776"/>
            <a:ext cx="6142007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100" b="0" i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https://www.ghaasfoundation.org</a:t>
            </a:r>
            <a:endParaRPr lang="en-US" sz="1100" b="0" i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91440" tIns="45720" rIns="91440" bIns="45720" rtlCol="0" anchor="ctr">
        <a:spAutoFit/>
      </a:bodyPr>
      <a:lstStyle>
        <a:defPPr algn="l">
          <a:defRPr sz="2000" b="0" i="0" dirty="0">
            <a:solidFill>
              <a:schemeClr val="tx1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aas High Performance Machine Tools_Template" id="{4446B4CD-A4E4-43FD-88EF-FDB4B1B3145D}" vid="{B41C9875-97A3-432B-8CA0-5BFE601134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 Haas Foundation_Template</Template>
  <TotalTime>9631</TotalTime>
  <Words>612</Words>
  <Application>Microsoft Office PowerPoint</Application>
  <PresentationFormat>Widescreen</PresentationFormat>
  <Paragraphs>94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GoodPro-NarrLight</vt:lpstr>
      <vt:lpstr>Helvetica Neue</vt:lpstr>
      <vt:lpstr>Helvetica Neue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Georgeou</dc:creator>
  <cp:lastModifiedBy>Katrina Veronica</cp:lastModifiedBy>
  <cp:revision>32</cp:revision>
  <dcterms:created xsi:type="dcterms:W3CDTF">2022-06-29T15:26:35Z</dcterms:created>
  <dcterms:modified xsi:type="dcterms:W3CDTF">2023-08-05T00:12:01Z</dcterms:modified>
</cp:coreProperties>
</file>